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52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87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3879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(Slide 1):</a:t>
            </a:r>
          </a:p>
          <a:p>
            <a:r>
              <a:t>• Welcome everyone and thank you for joining this presentation on our research:</a:t>
            </a:r>
          </a:p>
          <a:p>
            <a:r>
              <a:t>  'Agroecological Mosaics as Nature-Based Solutions in the Côa Valley'.</a:t>
            </a:r>
          </a:p>
          <a:p>
            <a:r>
              <a:t>• In this talk, we explore a crucial Mediterranean dilemma: how do we maintain agricultural yields</a:t>
            </a:r>
          </a:p>
          <a:p>
            <a:r>
              <a:t>  while conserving the rich biodiversity of areas like northern Portugal?</a:t>
            </a:r>
          </a:p>
          <a:p>
            <a:r>
              <a:t>• We propose that traditional and organically managed agroecological mosaics are key to resolving</a:t>
            </a:r>
          </a:p>
          <a:p>
            <a:r>
              <a:t>  this trade-off, acting as essential Nature-Based Solutions (NBS).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(Slide 2):</a:t>
            </a:r>
          </a:p>
          <a:p>
            <a:r>
              <a:t>• Historically, agriculture and conservation have been viewed as conflicting goals.</a:t>
            </a:r>
          </a:p>
          <a:p>
            <a:r>
              <a:t>• In the Mediterranean basin, agricultural intensification is the main driver of biodiversity loss.</a:t>
            </a:r>
          </a:p>
          <a:p>
            <a:r>
              <a:t>• Our study area, the Côa Valley, represents a perfect landscape model: a mix of traditional low-intensity crops,</a:t>
            </a:r>
          </a:p>
          <a:p>
            <a:r>
              <a:t>  commercial intensive vineyards, and emerging wild, abandoned or rewilded habitats.</a:t>
            </a:r>
          </a:p>
          <a:p>
            <a:r>
              <a:t>• We argue that managing this landscape as a heterogeneous 'mosaic' serves as a crucial Nature-Based Solution (NBS)</a:t>
            </a:r>
          </a:p>
          <a:p>
            <a:r>
              <a:t>  to restore connectivity and ecological balance without compromising local livelihoods.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(Slide 3):</a:t>
            </a:r>
          </a:p>
          <a:p>
            <a:r>
              <a:t>• To understand how these mosaics operate, we established a rigorous sampling protocol.</a:t>
            </a:r>
          </a:p>
          <a:p>
            <a:r>
              <a:t>• We selected 13 distinct one-hectare plots representing a full gradient of agricultural intensity</a:t>
            </a:r>
          </a:p>
          <a:p>
            <a:r>
              <a:t>  and vegetation structure.</a:t>
            </a:r>
          </a:p>
          <a:p>
            <a:r>
              <a:t>• We visited these plots during three seasons (Spring, Summer, and Autumn of 2023 and 2024) to account for seasonal variations.</a:t>
            </a:r>
          </a:p>
          <a:p>
            <a:r>
              <a:t>• Importantly, we did not just look at one group of organisms. We conducted multi-taxa inventories—plants,</a:t>
            </a:r>
          </a:p>
          <a:p>
            <a:r>
              <a:t>  insects, and birds. This allows us to map ecological interactions and translate biodiversity data into</a:t>
            </a:r>
          </a:p>
          <a:p>
            <a:r>
              <a:t>  functional ecosystem services using IUCN guidelines.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(Slide 4):</a:t>
            </a:r>
          </a:p>
          <a:p>
            <a:r>
              <a:t>• Let's dive into our botanical results.</a:t>
            </a:r>
          </a:p>
          <a:p>
            <a:r>
              <a:t>• Cork-oak montados are the absolute reservoirs of plant diversity in our landscape, hosting a mean of</a:t>
            </a:r>
          </a:p>
          <a:p>
            <a:r>
              <a:t>  312 species per plot and, very importantly, 78% of the native legume species which are vital for nitrogen fixation.</a:t>
            </a:r>
          </a:p>
          <a:p>
            <a:r>
              <a:t>• In contrast, conventional intensive vineyards have much lower overall botanical richness, averaging 155 species.</a:t>
            </a:r>
          </a:p>
          <a:p>
            <a:r>
              <a:t>• However, we observed a fascinating phenomenon: when vineyards maintain spontaneous vegetation in their inter-rows,</a:t>
            </a:r>
          </a:p>
          <a:p>
            <a:r>
              <a:t>  they produce a massive spring nectar peak—up to 4.2 floral units per square metre, compared to a stable</a:t>
            </a:r>
          </a:p>
          <a:p>
            <a:r>
              <a:t>  1.2 in montados. This highlights that agricultural lands can offer vital resources if managed with organic principles.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(Slide 5):</a:t>
            </a:r>
          </a:p>
          <a:p>
            <a:r>
              <a:t>• Now, let's examine insect predators, which provide crucial natural pest control.</a:t>
            </a:r>
          </a:p>
          <a:p>
            <a:r>
              <a:t>• In conventional almond orchards, we observed an explosive 6-fold surge of predatory ladybirds in Summer,</a:t>
            </a:r>
          </a:p>
          <a:p>
            <a:r>
              <a:t>  reaching 1,368 individuals per hectare. This is a clear response to seasonal aphid outbreaks.</a:t>
            </a:r>
          </a:p>
          <a:p>
            <a:r>
              <a:t>• However, this is not necessarily a sign of a healthy ecosystem. This ladybird monopoly caused a collapse</a:t>
            </a:r>
          </a:p>
          <a:p>
            <a:r>
              <a:t>  in the predator community's evenness or equitability, with Shannon's J index skyrocketing from 0.41 to 0.77 when balanced in Spring.</a:t>
            </a:r>
          </a:p>
          <a:p>
            <a:r>
              <a:t>• Monocultures lack the ecological stability to maintain a balanced predator guild year-round.</a:t>
            </a:r>
          </a:p>
          <a:p>
            <a:r>
              <a:t>  When ladybirds leave or hibernate in Autumn, the crop is highly vulnerable to subsequent pest invasions.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(Slide 6):</a:t>
            </a:r>
          </a:p>
          <a:p>
            <a:r>
              <a:t>• Moving up the food chain, we studied insectivorous birds (passerines), which are key vertebrate pest regulators.</a:t>
            </a:r>
          </a:p>
          <a:p>
            <a:r>
              <a:t>• We discovered that these birds are highly pragmatic: they actively tracked local insect density rather than</a:t>
            </a:r>
          </a:p>
          <a:p>
            <a:r>
              <a:t>  formal habitat classifications. Where there were insects, there were birds.</a:t>
            </a:r>
          </a:p>
          <a:p>
            <a:r>
              <a:t>• More importantly, we found that complex agricultural mosaics were able to support high breeding bird activity—</a:t>
            </a:r>
          </a:p>
          <a:p>
            <a:r>
              <a:t>  up to 8 breeding pairs per hectare—even when mature tree cover was sparse.</a:t>
            </a:r>
          </a:p>
          <a:p>
            <a:r>
              <a:t>• This means that maintaining small natural patches, hedge rows, or isolated cork oaks within croplands</a:t>
            </a:r>
          </a:p>
          <a:p>
            <a:r>
              <a:t>  is incredibly effective, providing nesting sites from which birds can fly out to hunt crop pests.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(Slide 7):</a:t>
            </a:r>
          </a:p>
          <a:p>
            <a:r>
              <a:t>• To evaluate how well species move and connect across these habitats, we calculated Sørensen similarity indexes.</a:t>
            </a:r>
          </a:p>
          <a:p>
            <a:r>
              <a:t>• Organic Montados showed the highest community similarity (0.68), acting as central ecological reservoirs.</a:t>
            </a:r>
          </a:p>
          <a:p>
            <a:r>
              <a:t>• When we look at mixed agroecological mosaics, they maintain a solid connectivity index of 0.52,</a:t>
            </a:r>
          </a:p>
          <a:p>
            <a:r>
              <a:t>  functioning as strong transitional pathways.</a:t>
            </a:r>
          </a:p>
          <a:p>
            <a:r>
              <a:t>• Conventional vineyards, however, are highly isolated with a similarity of only 0.39.</a:t>
            </a:r>
          </a:p>
          <a:p>
            <a:r>
              <a:t>• We also built a non-metric multidimensional scaling (NMDS) model to evaluate overall multifunctionality.</a:t>
            </a:r>
          </a:p>
          <a:p>
            <a:r>
              <a:t>  With a reliable stress value of 0.11, the model mathematically demonstrates that organic systems and</a:t>
            </a:r>
          </a:p>
          <a:p>
            <a:r>
              <a:t>  heterogeneous mosaics are the true functional anchors of the Côa Valley.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(Slide 9):</a:t>
            </a:r>
          </a:p>
          <a:p>
            <a:r>
              <a:t>• Based on our ecological results, we propose three practical, action-oriented recommendations for land managers:</a:t>
            </a:r>
          </a:p>
          <a:p>
            <a:r>
              <a:t>• First, preserve small montado patches. Isolated cork-oak stands act as critical ecological stepping stones,</a:t>
            </a:r>
          </a:p>
          <a:p>
            <a:r>
              <a:t>  supplying biological resources to neighbouring croplands.</a:t>
            </a:r>
          </a:p>
          <a:p>
            <a:r>
              <a:t>• Second, restore and expand riparian corridors. Widening these green buffer strips and enforcing no-spray zones</a:t>
            </a:r>
          </a:p>
          <a:p>
            <a:r>
              <a:t>  within 10 metres of riverbanks will protect water systems and keep pest predators close to fields.</a:t>
            </a:r>
          </a:p>
          <a:p>
            <a:r>
              <a:t>• Third, encourage native cover crops. Planting biodiverse seed mixes between vine and almond rows</a:t>
            </a:r>
          </a:p>
          <a:p>
            <a:r>
              <a:t>  replaces bare earth with flower-rich habitats, boosting organic soil carbon and sustaining massive pollinator communities.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SPEAKER NOTES (Slide 10):</a:t>
            </a:r>
          </a:p>
          <a:p>
            <a:r>
              <a:t>• To conclude, our research proves that managing Mediterranean farmlands as complex agroecological mosaics</a:t>
            </a:r>
          </a:p>
          <a:p>
            <a:r>
              <a:t>  is not just a romantic ideal, but a scientifically validated Nature-Based Solution.</a:t>
            </a:r>
          </a:p>
          <a:p>
            <a:r>
              <a:t>• By implementing target actions—protecting small old forest remnants, restoring riversides, and sowing native cover crops—</a:t>
            </a:r>
          </a:p>
          <a:p>
            <a:r>
              <a:t>  we can achieve high agricultural productivity and protect vital biodiversity at the same time.</a:t>
            </a:r>
          </a:p>
          <a:p>
            <a:r>
              <a:t>• I would like to express my gratitude to the Portuguese Science and Technology Foundation (FCT) for funding CITAB and InBIO,</a:t>
            </a:r>
          </a:p>
          <a:p>
            <a:r>
              <a:t>  and for supporting my doctoral grant.</a:t>
            </a:r>
          </a:p>
          <a:p>
            <a:r>
              <a:t>• Thank you to all our institutional partners: UTAD, CIBIO, ICNF, and Côa Parque.</a:t>
            </a:r>
          </a:p>
          <a:p>
            <a:r>
              <a:t>• Thank you very much for your attention, and I am now open to any questions you may have.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1097280"/>
            <a:ext cx="586232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n-US" sz="3600" b="1" dirty="0">
                <a:solidFill>
                  <a:srgbClr val="2B523A"/>
                </a:solidFill>
              </a:rPr>
              <a:t>Agroecological Mosaics as Nature-based Solutions for Biodiversity and Production in Portugal’s Côa Valley</a:t>
            </a:r>
          </a:p>
          <a:p>
            <a:pPr algn="just">
              <a:spcAft>
                <a:spcPts val="1000"/>
              </a:spcAft>
            </a:pPr>
            <a:endParaRPr sz="3200" b="0" i="0" dirty="0">
              <a:solidFill>
                <a:srgbClr val="C86446"/>
              </a:solidFill>
              <a:latin typeface="Verdana"/>
            </a:endParaRPr>
          </a:p>
          <a:p>
            <a:pPr algn="just">
              <a:spcAft>
                <a:spcPts val="400"/>
              </a:spcAft>
            </a:pPr>
            <a:r>
              <a:rPr sz="1200" b="1" i="0" dirty="0">
                <a:solidFill>
                  <a:srgbClr val="2D312E"/>
                </a:solidFill>
                <a:latin typeface="Verdana"/>
              </a:rPr>
              <a:t>Mónica Q. Pinto,</a:t>
            </a:r>
            <a:r>
              <a:rPr lang="pt-PT" sz="1200" b="1" dirty="0">
                <a:solidFill>
                  <a:srgbClr val="2D312E"/>
                </a:solidFill>
                <a:latin typeface="Verdana"/>
              </a:rPr>
              <a:t> </a:t>
            </a:r>
            <a:endParaRPr sz="1200" b="1" i="0" dirty="0">
              <a:solidFill>
                <a:srgbClr val="2D312E"/>
              </a:solidFill>
              <a:latin typeface="Verdana"/>
            </a:endParaRPr>
          </a:p>
          <a:p>
            <a:pPr algn="just"/>
            <a:r>
              <a:rPr sz="1000" b="0" i="1" dirty="0">
                <a:solidFill>
                  <a:srgbClr val="8A9A86"/>
                </a:solidFill>
                <a:latin typeface="Verdana"/>
              </a:rPr>
              <a:t>Centre for the Research and Technology of </a:t>
            </a:r>
            <a:r>
              <a:rPr sz="1000" b="0" i="1" dirty="0" err="1">
                <a:solidFill>
                  <a:srgbClr val="8A9A86"/>
                </a:solidFill>
                <a:latin typeface="Verdana"/>
              </a:rPr>
              <a:t>Agro</a:t>
            </a:r>
            <a:r>
              <a:rPr sz="1000" b="0" i="1" dirty="0">
                <a:solidFill>
                  <a:srgbClr val="8A9A86"/>
                </a:solidFill>
                <a:latin typeface="Verdana"/>
              </a:rPr>
              <a:t>-Environmental and Biological Sciences (CITAB),</a:t>
            </a:r>
            <a:r>
              <a:rPr lang="pt-PT" sz="1000" b="0" i="1" dirty="0">
                <a:solidFill>
                  <a:srgbClr val="8A9A86"/>
                </a:solidFill>
                <a:latin typeface="Verdana"/>
              </a:rPr>
              <a:t> </a:t>
            </a:r>
            <a:r>
              <a:rPr sz="1000" b="0" i="1" dirty="0">
                <a:solidFill>
                  <a:srgbClr val="8A9A86"/>
                </a:solidFill>
                <a:latin typeface="Verdana"/>
              </a:rPr>
              <a:t>University of </a:t>
            </a:r>
            <a:r>
              <a:rPr sz="1000" b="0" i="1" dirty="0" err="1">
                <a:solidFill>
                  <a:srgbClr val="8A9A86"/>
                </a:solidFill>
                <a:latin typeface="Verdana"/>
              </a:rPr>
              <a:t>Trás</a:t>
            </a:r>
            <a:r>
              <a:rPr sz="1000" b="0" i="1" dirty="0">
                <a:solidFill>
                  <a:srgbClr val="8A9A86"/>
                </a:solidFill>
                <a:latin typeface="Verdana"/>
              </a:rPr>
              <a:t>-</a:t>
            </a:r>
            <a:r>
              <a:rPr sz="1000" b="0" i="1" dirty="0" err="1">
                <a:solidFill>
                  <a:srgbClr val="8A9A86"/>
                </a:solidFill>
                <a:latin typeface="Verdana"/>
              </a:rPr>
              <a:t>os</a:t>
            </a:r>
            <a:r>
              <a:rPr sz="1000" b="0" i="1" dirty="0">
                <a:solidFill>
                  <a:srgbClr val="8A9A86"/>
                </a:solidFill>
                <a:latin typeface="Verdana"/>
              </a:rPr>
              <a:t>-Montes and Alto Douro (UTAD), Vila Real, Portugal</a:t>
            </a:r>
            <a:endParaRPr lang="pt-PT" sz="1000" b="0" i="1" dirty="0">
              <a:solidFill>
                <a:srgbClr val="8A9A86"/>
              </a:solidFill>
              <a:latin typeface="Verdana"/>
            </a:endParaRPr>
          </a:p>
          <a:p>
            <a:pPr algn="just">
              <a:spcAft>
                <a:spcPts val="400"/>
              </a:spcAft>
            </a:pPr>
            <a:r>
              <a:rPr lang="pt-PT" sz="1200" b="1" dirty="0" err="1">
                <a:solidFill>
                  <a:srgbClr val="2D312E"/>
                </a:solidFill>
                <a:latin typeface="Verdana"/>
              </a:rPr>
              <a:t>Advisors</a:t>
            </a:r>
            <a:r>
              <a:rPr lang="pt-PT" sz="1200" b="1" dirty="0">
                <a:solidFill>
                  <a:srgbClr val="2D312E"/>
                </a:solidFill>
                <a:latin typeface="Verdana"/>
              </a:rPr>
              <a:t>:</a:t>
            </a:r>
          </a:p>
          <a:p>
            <a:pPr algn="just">
              <a:spcAft>
                <a:spcPts val="400"/>
              </a:spcAft>
            </a:pPr>
            <a:r>
              <a:rPr lang="pt-PT" sz="1200" b="1" dirty="0">
                <a:solidFill>
                  <a:srgbClr val="2D312E"/>
                </a:solidFill>
                <a:latin typeface="Verdana"/>
              </a:rPr>
              <a:t>Edna Cabecinha, </a:t>
            </a:r>
          </a:p>
          <a:p>
            <a:pPr algn="just"/>
            <a:r>
              <a:rPr lang="pt-PT" sz="1000" i="1" dirty="0">
                <a:solidFill>
                  <a:srgbClr val="8A9A86"/>
                </a:solidFill>
                <a:latin typeface="Verdana"/>
              </a:rPr>
              <a:t>CITAB, </a:t>
            </a:r>
            <a:r>
              <a:rPr lang="pt-PT" sz="1000" i="1" dirty="0" err="1">
                <a:solidFill>
                  <a:srgbClr val="8A9A86"/>
                </a:solidFill>
                <a:latin typeface="Verdana"/>
              </a:rPr>
              <a:t>University</a:t>
            </a:r>
            <a:r>
              <a:rPr lang="pt-PT" sz="1000" i="1" dirty="0">
                <a:solidFill>
                  <a:srgbClr val="8A9A86"/>
                </a:solidFill>
                <a:latin typeface="Verdana"/>
              </a:rPr>
              <a:t> </a:t>
            </a:r>
            <a:r>
              <a:rPr lang="pt-PT" sz="1000" i="1" dirty="0" err="1">
                <a:solidFill>
                  <a:srgbClr val="8A9A86"/>
                </a:solidFill>
                <a:latin typeface="Verdana"/>
              </a:rPr>
              <a:t>of</a:t>
            </a:r>
            <a:r>
              <a:rPr lang="pt-PT" sz="1000" i="1" dirty="0">
                <a:solidFill>
                  <a:srgbClr val="8A9A86"/>
                </a:solidFill>
                <a:latin typeface="Verdana"/>
              </a:rPr>
              <a:t> Trás-os-Montes </a:t>
            </a:r>
            <a:r>
              <a:rPr lang="pt-PT" sz="1000" i="1" dirty="0" err="1">
                <a:solidFill>
                  <a:srgbClr val="8A9A86"/>
                </a:solidFill>
                <a:latin typeface="Verdana"/>
              </a:rPr>
              <a:t>and</a:t>
            </a:r>
            <a:r>
              <a:rPr lang="pt-PT" sz="1000" i="1" dirty="0">
                <a:solidFill>
                  <a:srgbClr val="8A9A86"/>
                </a:solidFill>
                <a:latin typeface="Verdana"/>
              </a:rPr>
              <a:t> Alto Douro (UTAD), Vila Real, Portugal </a:t>
            </a:r>
            <a:r>
              <a:rPr lang="pt-PT" sz="1000" i="1" dirty="0" err="1">
                <a:solidFill>
                  <a:srgbClr val="8A9A86"/>
                </a:solidFill>
                <a:latin typeface="Verdana"/>
              </a:rPr>
              <a:t>and</a:t>
            </a:r>
            <a:r>
              <a:rPr lang="pt-PT" sz="1000" i="1" dirty="0">
                <a:solidFill>
                  <a:srgbClr val="8A9A86"/>
                </a:solidFill>
                <a:latin typeface="Verdana"/>
              </a:rPr>
              <a:t> IUCN, CEM, Lead </a:t>
            </a:r>
            <a:r>
              <a:rPr lang="pt-PT" sz="1000" i="1" dirty="0" err="1">
                <a:solidFill>
                  <a:srgbClr val="8A9A86"/>
                </a:solidFill>
                <a:latin typeface="Verdana"/>
              </a:rPr>
              <a:t>of</a:t>
            </a:r>
            <a:r>
              <a:rPr lang="pt-PT" sz="1000" i="1" dirty="0">
                <a:solidFill>
                  <a:srgbClr val="8A9A86"/>
                </a:solidFill>
                <a:latin typeface="Verdana"/>
              </a:rPr>
              <a:t> </a:t>
            </a:r>
            <a:r>
              <a:rPr lang="pt-PT" sz="1000" i="1" dirty="0" err="1">
                <a:solidFill>
                  <a:srgbClr val="8A9A86"/>
                </a:solidFill>
                <a:latin typeface="Verdana"/>
              </a:rPr>
              <a:t>Nature-based</a:t>
            </a:r>
            <a:r>
              <a:rPr lang="pt-PT" sz="1000" i="1" dirty="0">
                <a:solidFill>
                  <a:srgbClr val="8A9A86"/>
                </a:solidFill>
                <a:latin typeface="Verdana"/>
              </a:rPr>
              <a:t> </a:t>
            </a:r>
            <a:r>
              <a:rPr lang="pt-PT" sz="1000" i="1" dirty="0" err="1">
                <a:solidFill>
                  <a:srgbClr val="8A9A86"/>
                </a:solidFill>
                <a:latin typeface="Verdana"/>
              </a:rPr>
              <a:t>Solutions</a:t>
            </a:r>
            <a:r>
              <a:rPr lang="pt-PT" sz="1000" i="1" dirty="0">
                <a:solidFill>
                  <a:srgbClr val="8A9A86"/>
                </a:solidFill>
                <a:latin typeface="Verdana"/>
              </a:rPr>
              <a:t> Core </a:t>
            </a:r>
            <a:r>
              <a:rPr lang="pt-PT" sz="1000" i="1" dirty="0" err="1">
                <a:solidFill>
                  <a:srgbClr val="8A9A86"/>
                </a:solidFill>
                <a:latin typeface="Verdana"/>
              </a:rPr>
              <a:t>Group</a:t>
            </a:r>
            <a:endParaRPr lang="pt-PT" sz="1000" i="1" dirty="0">
              <a:solidFill>
                <a:srgbClr val="8A9A86"/>
              </a:solidFill>
              <a:latin typeface="Verdana"/>
            </a:endParaRPr>
          </a:p>
          <a:p>
            <a:pPr algn="just">
              <a:spcAft>
                <a:spcPts val="400"/>
              </a:spcAft>
            </a:pPr>
            <a:r>
              <a:rPr lang="pt-PT" sz="1200" b="1" dirty="0">
                <a:solidFill>
                  <a:srgbClr val="2D312E"/>
                </a:solidFill>
                <a:latin typeface="Verdana"/>
              </a:rPr>
              <a:t>Simone Varandas, </a:t>
            </a:r>
          </a:p>
          <a:p>
            <a:pPr algn="just"/>
            <a:r>
              <a:rPr lang="pt-PT" sz="1000" i="1" dirty="0">
                <a:solidFill>
                  <a:srgbClr val="8A9A86"/>
                </a:solidFill>
                <a:latin typeface="Verdana"/>
              </a:rPr>
              <a:t>CITAB), </a:t>
            </a:r>
            <a:r>
              <a:rPr lang="pt-PT" sz="1000" i="1" dirty="0" err="1">
                <a:solidFill>
                  <a:srgbClr val="8A9A86"/>
                </a:solidFill>
                <a:latin typeface="Verdana"/>
              </a:rPr>
              <a:t>University</a:t>
            </a:r>
            <a:r>
              <a:rPr lang="pt-PT" sz="1000" i="1" dirty="0">
                <a:solidFill>
                  <a:srgbClr val="8A9A86"/>
                </a:solidFill>
                <a:latin typeface="Verdana"/>
              </a:rPr>
              <a:t> </a:t>
            </a:r>
            <a:r>
              <a:rPr lang="pt-PT" sz="1000" i="1" dirty="0" err="1">
                <a:solidFill>
                  <a:srgbClr val="8A9A86"/>
                </a:solidFill>
                <a:latin typeface="Verdana"/>
              </a:rPr>
              <a:t>of</a:t>
            </a:r>
            <a:r>
              <a:rPr lang="pt-PT" sz="1000" i="1" dirty="0">
                <a:solidFill>
                  <a:srgbClr val="8A9A86"/>
                </a:solidFill>
                <a:latin typeface="Verdana"/>
              </a:rPr>
              <a:t> Trás-os-Montes </a:t>
            </a:r>
            <a:r>
              <a:rPr lang="pt-PT" sz="1000" i="1" dirty="0" err="1">
                <a:solidFill>
                  <a:srgbClr val="8A9A86"/>
                </a:solidFill>
                <a:latin typeface="Verdana"/>
              </a:rPr>
              <a:t>and</a:t>
            </a:r>
            <a:r>
              <a:rPr lang="pt-PT" sz="1000" i="1" dirty="0">
                <a:solidFill>
                  <a:srgbClr val="8A9A86"/>
                </a:solidFill>
                <a:latin typeface="Verdana"/>
              </a:rPr>
              <a:t> Alto Douro (UTAD), Vila Real, Portugal</a:t>
            </a:r>
          </a:p>
          <a:p>
            <a:pPr algn="just"/>
            <a:endParaRPr lang="pt-PT" sz="1000" i="1" dirty="0">
              <a:solidFill>
                <a:srgbClr val="8A9A86"/>
              </a:solidFill>
              <a:latin typeface="Verdana"/>
            </a:endParaRPr>
          </a:p>
          <a:p>
            <a:pPr algn="just"/>
            <a:endParaRPr sz="1000" b="0" i="1" dirty="0">
              <a:solidFill>
                <a:srgbClr val="8A9A86"/>
              </a:solidFill>
              <a:latin typeface="Verdana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9E16C10-E30F-B9B0-6DAA-A718FC923F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726" b="31152"/>
          <a:stretch>
            <a:fillRect/>
          </a:stretch>
        </p:blipFill>
        <p:spPr>
          <a:xfrm>
            <a:off x="640080" y="162560"/>
            <a:ext cx="1630680" cy="67056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EEEA428-54F4-FDA5-F620-8DC0149E6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1097280"/>
            <a:ext cx="5410994" cy="4074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6" descr="UNIVERSITY OF TRÁS-OS-MONTES &amp; ALTO DOURO - UTAD (Portugal) - INCLUSEA">
            <a:extLst>
              <a:ext uri="{FF2B5EF4-FFF2-40B4-BE49-F238E27FC236}">
                <a16:creationId xmlns:a16="http://schemas.microsoft.com/office/drawing/2014/main" id="{18F2AD27-8B86-CB01-43E1-C08EAADDDD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03"/>
          <a:stretch/>
        </p:blipFill>
        <p:spPr bwMode="auto">
          <a:xfrm>
            <a:off x="1030856" y="6157720"/>
            <a:ext cx="1800000" cy="304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8" descr="Logo - FCT — Escola Superior de Saúde">
            <a:extLst>
              <a:ext uri="{FF2B5EF4-FFF2-40B4-BE49-F238E27FC236}">
                <a16:creationId xmlns:a16="http://schemas.microsoft.com/office/drawing/2014/main" id="{12F1C5A5-7250-4E9D-DAC4-2F0AAEC89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842" y="6059830"/>
            <a:ext cx="1440000" cy="45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m 12" descr="Ino4Agro">
            <a:extLst>
              <a:ext uri="{FF2B5EF4-FFF2-40B4-BE49-F238E27FC236}">
                <a16:creationId xmlns:a16="http://schemas.microsoft.com/office/drawing/2014/main" id="{F412F6D9-FBBF-321B-3491-A8B3952929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242" y="6071791"/>
            <a:ext cx="1224000" cy="543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m 13" descr="Uma imagem com Gráficos, arte, design&#10;&#10;Descrição gerada automaticamente">
            <a:extLst>
              <a:ext uri="{FF2B5EF4-FFF2-40B4-BE49-F238E27FC236}">
                <a16:creationId xmlns:a16="http://schemas.microsoft.com/office/drawing/2014/main" id="{AC2AC887-EE34-5EEF-F5A7-041A305B8A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1027" y="6077833"/>
            <a:ext cx="1273640" cy="576000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F52B6E2E-0DBF-2D00-A4CD-F0A316EF6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242" y="6157720"/>
            <a:ext cx="1800000" cy="33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About Us – Harnessing Nature">
            <a:extLst>
              <a:ext uri="{FF2B5EF4-FFF2-40B4-BE49-F238E27FC236}">
                <a16:creationId xmlns:a16="http://schemas.microsoft.com/office/drawing/2014/main" id="{9BD69702-2BDC-D190-AF3A-DEA8C30B6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200" y="5972908"/>
            <a:ext cx="1656000" cy="682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033272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2D312E"/>
                </a:solidFill>
                <a:latin typeface="Georgia"/>
              </a:defRPr>
            </a:pPr>
            <a:r>
              <a:t>Landscape heterogeneity mitigates the severe conflict between conservation and production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188720"/>
            <a:ext cx="11277295" cy="19050"/>
          </a:xfrm>
          <a:prstGeom prst="rect">
            <a:avLst/>
          </a:prstGeom>
          <a:solidFill>
            <a:srgbClr val="738A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277295" y="36576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8A9A86"/>
                </a:solidFill>
                <a:latin typeface="Georgia"/>
              </a:defRPr>
            </a:pPr>
            <a: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503680"/>
            <a:ext cx="3891280" cy="4596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400"/>
              </a:spcAft>
            </a:pPr>
            <a:r>
              <a:rPr sz="1800" b="1" i="0" dirty="0">
                <a:solidFill>
                  <a:srgbClr val="C86446"/>
                </a:solidFill>
                <a:latin typeface="Georgia"/>
              </a:rPr>
              <a:t>The Mediterranean Agricultural Trade-Off
</a:t>
            </a:r>
            <a:r>
              <a:rPr sz="1300" b="0" i="0" dirty="0">
                <a:solidFill>
                  <a:srgbClr val="2D312E"/>
                </a:solidFill>
                <a:latin typeface="Verdana"/>
              </a:rPr>
              <a:t>Conventional agricultural intensification leads to critical habitat fragmentation, triggering significant declines in native species and vital ecosystem services.</a:t>
            </a:r>
          </a:p>
          <a:p>
            <a:pPr algn="just">
              <a:spcAft>
                <a:spcPts val="1400"/>
              </a:spcAft>
            </a:pPr>
            <a:r>
              <a:rPr sz="1800" b="1" i="0" dirty="0">
                <a:solidFill>
                  <a:srgbClr val="C86446"/>
                </a:solidFill>
                <a:latin typeface="Georgia"/>
              </a:rPr>
              <a:t>The Côa Valley as an Ecological Model
</a:t>
            </a:r>
            <a:r>
              <a:rPr sz="1300" b="0" i="0" dirty="0">
                <a:solidFill>
                  <a:srgbClr val="2D312E"/>
                </a:solidFill>
                <a:latin typeface="Verdana"/>
              </a:rPr>
              <a:t>A unique socio-ecological transition zone in northern Portugal, </a:t>
            </a:r>
            <a:r>
              <a:rPr sz="1300" b="0" i="0" dirty="0" err="1">
                <a:solidFill>
                  <a:srgbClr val="2D312E"/>
                </a:solidFill>
                <a:latin typeface="Verdana"/>
              </a:rPr>
              <a:t>characterised</a:t>
            </a:r>
            <a:r>
              <a:rPr sz="1300" b="0" i="0" dirty="0">
                <a:solidFill>
                  <a:srgbClr val="2D312E"/>
                </a:solidFill>
                <a:latin typeface="Verdana"/>
              </a:rPr>
              <a:t> by steep topography, varying agricultural intensities, and rich rewilding initiatives.</a:t>
            </a:r>
          </a:p>
          <a:p>
            <a:pPr algn="just"/>
            <a:r>
              <a:rPr sz="1800" b="1" i="0" dirty="0">
                <a:solidFill>
                  <a:srgbClr val="C86446"/>
                </a:solidFill>
                <a:latin typeface="Georgia"/>
              </a:rPr>
              <a:t>Agroecological Mosaics as N</a:t>
            </a:r>
            <a:r>
              <a:rPr lang="pt-PT" sz="1800" b="1" i="0" dirty="0">
                <a:solidFill>
                  <a:srgbClr val="C86446"/>
                </a:solidFill>
                <a:latin typeface="Georgia"/>
              </a:rPr>
              <a:t>b</a:t>
            </a:r>
            <a:r>
              <a:rPr sz="1800" b="1" i="0" dirty="0">
                <a:solidFill>
                  <a:srgbClr val="C86446"/>
                </a:solidFill>
                <a:latin typeface="Georgia"/>
              </a:rPr>
              <a:t>S
</a:t>
            </a:r>
            <a:r>
              <a:rPr sz="1300" b="0" i="0" dirty="0">
                <a:solidFill>
                  <a:srgbClr val="2D312E"/>
                </a:solidFill>
                <a:latin typeface="Verdana"/>
              </a:rPr>
              <a:t>We </a:t>
            </a:r>
            <a:r>
              <a:rPr sz="1300" b="0" i="0" dirty="0" err="1">
                <a:solidFill>
                  <a:srgbClr val="2D312E"/>
                </a:solidFill>
                <a:latin typeface="Verdana"/>
              </a:rPr>
              <a:t>hypothesise</a:t>
            </a:r>
            <a:r>
              <a:rPr sz="1300" b="0" i="0" dirty="0">
                <a:solidFill>
                  <a:srgbClr val="2D312E"/>
                </a:solidFill>
                <a:latin typeface="Verdana"/>
              </a:rPr>
              <a:t> that heterogeneous, low-intensity agricultural mosaics act as natural networks, sustaining essential services like pollination and pest regulation.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1C94584-CEDC-2AE0-8AE4-178F22285C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496" b="25225"/>
          <a:stretch>
            <a:fillRect/>
          </a:stretch>
        </p:blipFill>
        <p:spPr>
          <a:xfrm>
            <a:off x="7569199" y="4065456"/>
            <a:ext cx="4165296" cy="1603824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32AE58B4-BFA3-6563-6DF3-A8A066A79AE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418"/>
          <a:stretch>
            <a:fillRect/>
          </a:stretch>
        </p:blipFill>
        <p:spPr>
          <a:xfrm>
            <a:off x="7569199" y="1367685"/>
            <a:ext cx="4165295" cy="2457691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15F2791C-13F0-DEA8-FE6F-F77FDE06D5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4561" y="1367685"/>
            <a:ext cx="3008556" cy="43015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033272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2D312E"/>
                </a:solidFill>
                <a:latin typeface="Georgia"/>
              </a:defRPr>
            </a:pPr>
            <a:r>
              <a:t>Twelve months of multi-taxa monitoring tracked biodiversity across 13 distinct plots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188720"/>
            <a:ext cx="11277295" cy="19050"/>
          </a:xfrm>
          <a:prstGeom prst="rect">
            <a:avLst/>
          </a:prstGeom>
          <a:solidFill>
            <a:srgbClr val="738A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277295" y="36576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8A9A86"/>
                </a:solidFill>
                <a:latin typeface="Georgia"/>
              </a:defRPr>
            </a:pPr>
            <a:r>
              <a:t>03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45920"/>
            <a:ext cx="3474720" cy="4206240"/>
          </a:xfrm>
          <a:prstGeom prst="roundRect">
            <a:avLst/>
          </a:prstGeom>
          <a:solidFill>
            <a:srgbClr val="FCFAF7"/>
          </a:solidFill>
          <a:ln>
            <a:solidFill>
              <a:srgbClr val="738A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1200"/>
              </a:spcAft>
            </a:pPr>
            <a:r>
              <a:rPr sz="1800" b="1" i="0">
                <a:solidFill>
                  <a:srgbClr val="C86446"/>
                </a:solidFill>
                <a:latin typeface="Georgia"/>
              </a:rPr>
              <a:t>13 Monitored Plots
(1 Hectare Each)</a:t>
            </a:r>
          </a:p>
          <a:p>
            <a:pPr>
              <a:spcAft>
                <a:spcPts val="800"/>
              </a:spcAft>
            </a:pPr>
            <a:r>
              <a:rPr sz="1200" b="1" i="0">
                <a:solidFill>
                  <a:srgbClr val="2D312E"/>
                </a:solidFill>
                <a:latin typeface="Verdana"/>
              </a:rPr>
              <a:t>• Stratified Gradient:
</a:t>
            </a:r>
            <a:r>
              <a:rPr sz="1200" b="0" i="0">
                <a:solidFill>
                  <a:srgbClr val="2D312E"/>
                </a:solidFill>
                <a:latin typeface="Verdana"/>
              </a:rPr>
              <a:t>Plots spanned traditional cork-oak forests (montados), olive groves, vineyards, and almond orchards.</a:t>
            </a:r>
          </a:p>
          <a:p>
            <a:r>
              <a:rPr sz="1200" b="1" i="0">
                <a:solidFill>
                  <a:srgbClr val="2D312E"/>
                </a:solidFill>
                <a:latin typeface="Verdana"/>
              </a:rPr>
              <a:t>• Land-Use Intensity:
</a:t>
            </a:r>
            <a:r>
              <a:rPr sz="1200" b="0" i="0">
                <a:solidFill>
                  <a:srgbClr val="2D312E"/>
                </a:solidFill>
                <a:latin typeface="Verdana"/>
              </a:rPr>
              <a:t>Ranged from organic low-intervention systems to highly conventional, intensive monocultures.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97680" y="1645920"/>
            <a:ext cx="3474720" cy="4206240"/>
          </a:xfrm>
          <a:prstGeom prst="roundRect">
            <a:avLst/>
          </a:prstGeom>
          <a:solidFill>
            <a:srgbClr val="FCFAF7"/>
          </a:solidFill>
          <a:ln>
            <a:solidFill>
              <a:srgbClr val="738A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1200"/>
              </a:spcAft>
            </a:pPr>
            <a:r>
              <a:rPr sz="1800" b="1" i="0">
                <a:solidFill>
                  <a:srgbClr val="C86446"/>
                </a:solidFill>
                <a:latin typeface="Georgia"/>
              </a:rPr>
              <a:t>3 Seasonal Campaigns
(2023 - 2024)</a:t>
            </a:r>
          </a:p>
          <a:p>
            <a:pPr>
              <a:spcAft>
                <a:spcPts val="800"/>
              </a:spcAft>
            </a:pPr>
            <a:r>
              <a:rPr sz="1200" b="1" i="0">
                <a:solidFill>
                  <a:srgbClr val="2D312E"/>
                </a:solidFill>
                <a:latin typeface="Verdana"/>
              </a:rPr>
              <a:t>• Time &amp; Seasonality:
</a:t>
            </a:r>
            <a:r>
              <a:rPr sz="1200" b="0" i="0">
                <a:solidFill>
                  <a:srgbClr val="2D312E"/>
                </a:solidFill>
                <a:latin typeface="Verdana"/>
              </a:rPr>
              <a:t>Conducted extensive field sampling across Spring, Summer, and Autumn to capture biological cycles.</a:t>
            </a:r>
          </a:p>
          <a:p>
            <a:r>
              <a:rPr sz="1200" b="1" i="0">
                <a:solidFill>
                  <a:srgbClr val="2D312E"/>
                </a:solidFill>
                <a:latin typeface="Verdana"/>
              </a:rPr>
              <a:t>• Environmental Drivers:
</a:t>
            </a:r>
            <a:r>
              <a:rPr sz="1200" b="0" i="0">
                <a:solidFill>
                  <a:srgbClr val="2D312E"/>
                </a:solidFill>
                <a:latin typeface="Verdana"/>
              </a:rPr>
              <a:t>Tracked seasonal microclimatic changes, water availability, and floral resource fluctuations.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38160" y="1645920"/>
            <a:ext cx="3474720" cy="4206240"/>
          </a:xfrm>
          <a:prstGeom prst="roundRect">
            <a:avLst/>
          </a:prstGeom>
          <a:solidFill>
            <a:srgbClr val="FCFAF7"/>
          </a:solidFill>
          <a:ln>
            <a:solidFill>
              <a:srgbClr val="738A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1200"/>
              </a:spcAft>
            </a:pPr>
            <a:r>
              <a:rPr sz="1800" b="1" i="0" dirty="0">
                <a:solidFill>
                  <a:srgbClr val="C86446"/>
                </a:solidFill>
                <a:latin typeface="Georgia"/>
              </a:rPr>
              <a:t>Multi-Taxa Surveys
&amp; Functional Mappings</a:t>
            </a:r>
          </a:p>
          <a:p>
            <a:pPr>
              <a:spcAft>
                <a:spcPts val="800"/>
              </a:spcAft>
            </a:pPr>
            <a:r>
              <a:rPr sz="1200" b="1" i="0" dirty="0">
                <a:solidFill>
                  <a:srgbClr val="2D312E"/>
                </a:solidFill>
                <a:latin typeface="Verdana"/>
              </a:rPr>
              <a:t>• Multi-Taxa Surveys:
</a:t>
            </a:r>
            <a:r>
              <a:rPr sz="1200" b="0" i="0" dirty="0">
                <a:solidFill>
                  <a:srgbClr val="2D312E"/>
                </a:solidFill>
                <a:latin typeface="Verdana"/>
              </a:rPr>
              <a:t>Systematic inventories of vascular plants (flora), insect predators, pollinators, and birds.</a:t>
            </a:r>
          </a:p>
          <a:p>
            <a:r>
              <a:rPr sz="1200" b="1" i="0" dirty="0">
                <a:solidFill>
                  <a:srgbClr val="2D312E"/>
                </a:solidFill>
                <a:latin typeface="Verdana"/>
              </a:rPr>
              <a:t>• Mappings:
</a:t>
            </a:r>
            <a:r>
              <a:rPr sz="1200" b="0" i="0" dirty="0">
                <a:solidFill>
                  <a:srgbClr val="2D312E"/>
                </a:solidFill>
                <a:latin typeface="Verdana"/>
              </a:rPr>
              <a:t>Species mapped into functional guilds to quantify specific services: pollination, pest control, and seed dispersal.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033272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2D312E"/>
                </a:solidFill>
                <a:latin typeface="Georgia"/>
              </a:defRPr>
            </a:pPr>
            <a:r>
              <a:t>Montados support high plant richness while vineyards provide seasonal nectar peaks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188720"/>
            <a:ext cx="11277295" cy="19050"/>
          </a:xfrm>
          <a:prstGeom prst="rect">
            <a:avLst/>
          </a:prstGeom>
          <a:solidFill>
            <a:srgbClr val="738A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277295" y="36576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8A9A86"/>
                </a:solidFill>
                <a:latin typeface="Georgia"/>
              </a:defRPr>
            </a:pPr>
            <a: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0"/>
            <a:ext cx="3532446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1800" b="1" i="0" dirty="0" err="1">
                <a:solidFill>
                  <a:srgbClr val="C86446"/>
                </a:solidFill>
                <a:latin typeface="Georgia"/>
              </a:rPr>
              <a:t>Montados</a:t>
            </a:r>
            <a:r>
              <a:rPr sz="1800" b="1" i="0" dirty="0">
                <a:solidFill>
                  <a:srgbClr val="C86446"/>
                </a:solidFill>
                <a:latin typeface="Georgia"/>
              </a:rPr>
              <a:t>: Floristic Reservoirs
</a:t>
            </a:r>
            <a:r>
              <a:rPr sz="1300" b="0" i="0" dirty="0">
                <a:solidFill>
                  <a:srgbClr val="2D312E"/>
                </a:solidFill>
                <a:latin typeface="Verdana"/>
              </a:rPr>
              <a:t>Traditional cork-oak forests recorded a mean of 312 plant species. Crucially, they host 78% of the region's native leguminous plants, securing nitrogen fixation in the soil.</a:t>
            </a:r>
          </a:p>
          <a:p>
            <a:pPr>
              <a:spcAft>
                <a:spcPts val="1400"/>
              </a:spcAft>
            </a:pPr>
            <a:r>
              <a:rPr sz="1800" b="1" i="0" dirty="0">
                <a:solidFill>
                  <a:srgbClr val="C86446"/>
                </a:solidFill>
                <a:latin typeface="Georgia"/>
              </a:rPr>
              <a:t>Vineyards: Intense Seasonal Peaks
</a:t>
            </a:r>
            <a:r>
              <a:rPr sz="1300" b="0" i="0" dirty="0">
                <a:solidFill>
                  <a:srgbClr val="2D312E"/>
                </a:solidFill>
                <a:latin typeface="Verdana"/>
              </a:rPr>
              <a:t>Conventional vineyards had lower cumulative botanical richness (155 species). However, spontaneous vegetation in vineyard ground covers created massive, brief floral resources in late Spring.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0" y="1684356"/>
            <a:ext cx="53035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 i="0" dirty="0">
                <a:solidFill>
                  <a:srgbClr val="738A75"/>
                </a:solidFill>
                <a:latin typeface="Georgia"/>
              </a:rPr>
              <a:t>Comparison of Nectar Productivity Peaks</a:t>
            </a:r>
          </a:p>
        </p:txBody>
      </p:sp>
      <p:sp>
        <p:nvSpPr>
          <p:cNvPr id="7" name="Rectangle 6"/>
          <p:cNvSpPr/>
          <p:nvPr/>
        </p:nvSpPr>
        <p:spPr>
          <a:xfrm>
            <a:off x="3989645" y="2344253"/>
            <a:ext cx="3712463" cy="914400"/>
          </a:xfrm>
          <a:prstGeom prst="rect">
            <a:avLst/>
          </a:prstGeom>
          <a:solidFill>
            <a:srgbClr val="C864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 i="0">
                <a:solidFill>
                  <a:srgbClr val="FFFFFF"/>
                </a:solidFill>
                <a:latin typeface="Georgia"/>
              </a:rPr>
              <a:t>Vineyard Inter-rows (Spring Peak)
4.2 floral units / m²</a:t>
            </a:r>
          </a:p>
        </p:txBody>
      </p:sp>
      <p:sp>
        <p:nvSpPr>
          <p:cNvPr id="8" name="Rectangle 7"/>
          <p:cNvSpPr/>
          <p:nvPr/>
        </p:nvSpPr>
        <p:spPr>
          <a:xfrm>
            <a:off x="9086460" y="2344253"/>
            <a:ext cx="1591056" cy="914400"/>
          </a:xfrm>
          <a:prstGeom prst="rect">
            <a:avLst/>
          </a:prstGeom>
          <a:solidFill>
            <a:srgbClr val="738A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 i="0">
                <a:solidFill>
                  <a:srgbClr val="FFFFFF"/>
                </a:solidFill>
                <a:latin typeface="Georgia"/>
              </a:rPr>
              <a:t>Montados (Stable)
1.2 units / m²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633E58EB-581E-3700-333D-0AC841C64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482" y="3756396"/>
            <a:ext cx="3705013" cy="277876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302303B1-A532-E655-2ADF-789542D894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688" t="19791"/>
          <a:stretch>
            <a:fillRect/>
          </a:stretch>
        </p:blipFill>
        <p:spPr>
          <a:xfrm>
            <a:off x="3989646" y="3751149"/>
            <a:ext cx="3712463" cy="278400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033272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2D312E"/>
                </a:solidFill>
                <a:latin typeface="Georgia"/>
              </a:defRPr>
            </a:pPr>
            <a:r>
              <a:t>Almond monocultures boost summer ladybirds but stabilise predator equitability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188720"/>
            <a:ext cx="11277295" cy="19050"/>
          </a:xfrm>
          <a:prstGeom prst="rect">
            <a:avLst/>
          </a:prstGeom>
          <a:solidFill>
            <a:srgbClr val="738A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277295" y="36576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8A9A86"/>
                </a:solidFill>
                <a:latin typeface="Georgia"/>
              </a:defRPr>
            </a:pPr>
            <a: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76400"/>
            <a:ext cx="5486400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400"/>
              </a:spcAft>
            </a:pPr>
            <a:r>
              <a:rPr sz="1800" b="1" i="0" dirty="0">
                <a:solidFill>
                  <a:srgbClr val="C86446"/>
                </a:solidFill>
                <a:latin typeface="Georgia"/>
              </a:rPr>
              <a:t>Ladybird Surges in Almond Trees
</a:t>
            </a:r>
            <a:r>
              <a:rPr sz="1300" b="0" i="0" dirty="0">
                <a:solidFill>
                  <a:srgbClr val="2D312E"/>
                </a:solidFill>
                <a:latin typeface="Verdana"/>
              </a:rPr>
              <a:t>In Summer, conventional almond monocultures recorded an explosive 6-fold surge in predatory ladybirds (reaching an estimated 1,368 individuals per hectare) to feed on aphid outbreaks.</a:t>
            </a:r>
          </a:p>
          <a:p>
            <a:pPr algn="just">
              <a:spcAft>
                <a:spcPts val="1400"/>
              </a:spcAft>
            </a:pPr>
            <a:r>
              <a:rPr sz="1800" b="1" i="0" dirty="0">
                <a:solidFill>
                  <a:srgbClr val="C86446"/>
                </a:solidFill>
                <a:latin typeface="Georgia"/>
              </a:rPr>
              <a:t>The Collapse of Seasonal Equitability
</a:t>
            </a:r>
            <a:r>
              <a:rPr sz="1300" b="0" i="0" dirty="0">
                <a:solidFill>
                  <a:srgbClr val="2D312E"/>
                </a:solidFill>
                <a:latin typeface="Verdana"/>
              </a:rPr>
              <a:t>This single-species explosion led to a worrying collapse in predator community equitability (with Shannon's J index dropping from 0.77 in Spring to 0.41 in Summer) as ladybirds dominated the guild.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5120640"/>
            <a:ext cx="5486400" cy="1371600"/>
          </a:xfrm>
          <a:prstGeom prst="roundRect">
            <a:avLst/>
          </a:prstGeom>
          <a:solidFill>
            <a:srgbClr val="FCFAF7"/>
          </a:solidFill>
          <a:ln w="19050">
            <a:solidFill>
              <a:srgbClr val="C864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bIns="137160" rtlCol="0" anchor="ctr"/>
          <a:lstStyle/>
          <a:p>
            <a:pPr algn="ctr"/>
            <a:r>
              <a:rPr sz="1300" b="1" i="0">
                <a:solidFill>
                  <a:srgbClr val="C86446"/>
                </a:solidFill>
                <a:latin typeface="Georgia"/>
              </a:rPr>
              <a:t>⚠️ Ecological Instability Risk:
</a:t>
            </a:r>
            <a:r>
              <a:rPr sz="1100" b="0" i="0">
                <a:solidFill>
                  <a:srgbClr val="2D312E"/>
                </a:solidFill>
                <a:latin typeface="Verdana"/>
              </a:rPr>
              <a:t>Without a balanced and diverse predator guild, crops are left highly vulnerable to pest outbreaks in Autumn when ladybirds disperse.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BC745711-81FF-6D17-FF34-D53AA9A87D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333" r="13000"/>
          <a:stretch>
            <a:fillRect/>
          </a:stretch>
        </p:blipFill>
        <p:spPr>
          <a:xfrm>
            <a:off x="5955868" y="1645920"/>
            <a:ext cx="5778627" cy="33210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033272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2D312E"/>
                </a:solidFill>
                <a:latin typeface="Georgia"/>
              </a:defRPr>
            </a:pPr>
            <a:r>
              <a:t>Insectivorous birds track local prey density rather than formal habitat types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188720"/>
            <a:ext cx="11277295" cy="19050"/>
          </a:xfrm>
          <a:prstGeom prst="rect">
            <a:avLst/>
          </a:prstGeom>
          <a:solidFill>
            <a:srgbClr val="738A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277295" y="36576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8A9A86"/>
                </a:solidFill>
                <a:latin typeface="Georgia"/>
              </a:defRPr>
            </a:pPr>
            <a: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645920"/>
            <a:ext cx="5486400" cy="3642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400"/>
              </a:spcAft>
            </a:pPr>
            <a:r>
              <a:rPr sz="1800" b="1" i="0" dirty="0">
                <a:solidFill>
                  <a:srgbClr val="C86446"/>
                </a:solidFill>
                <a:latin typeface="Georgia"/>
              </a:rPr>
              <a:t>The Priority of Prey Availability
</a:t>
            </a:r>
            <a:r>
              <a:rPr sz="1300" b="0" i="0" dirty="0">
                <a:solidFill>
                  <a:srgbClr val="2D312E"/>
                </a:solidFill>
                <a:latin typeface="Verdana"/>
              </a:rPr>
              <a:t>Small insectivorous passerines actively tracked local insect abundance across the landscape, ignoring formal land-use designations. Food density was the absolute primary driver of bird foraging.</a:t>
            </a:r>
          </a:p>
          <a:p>
            <a:pPr algn="just">
              <a:spcAft>
                <a:spcPts val="1400"/>
              </a:spcAft>
            </a:pPr>
            <a:r>
              <a:rPr sz="1800" b="1" i="0" dirty="0">
                <a:solidFill>
                  <a:srgbClr val="C86446"/>
                </a:solidFill>
                <a:latin typeface="Georgia"/>
              </a:rPr>
              <a:t>The Buffer Value of Heterogeneous Mosaics
</a:t>
            </a:r>
            <a:r>
              <a:rPr sz="1300" b="0" i="0" dirty="0">
                <a:solidFill>
                  <a:srgbClr val="2D312E"/>
                </a:solidFill>
                <a:latin typeface="Verdana"/>
              </a:rPr>
              <a:t>Complex agricultural mosaics sustained high avian nesting and foraging activity (up to 8 active breeding pairs per hectare), even in plots with minimal mature tree canopy cover.</a:t>
            </a:r>
          </a:p>
          <a:p>
            <a:pPr algn="just"/>
            <a:r>
              <a:rPr sz="1800" b="1" i="0" dirty="0">
                <a:solidFill>
                  <a:srgbClr val="C86446"/>
                </a:solidFill>
                <a:latin typeface="Georgia"/>
              </a:rPr>
              <a:t>Key Conservation Finding
</a:t>
            </a:r>
            <a:r>
              <a:rPr sz="1300" b="0" i="0" dirty="0">
                <a:solidFill>
                  <a:srgbClr val="2D312E"/>
                </a:solidFill>
                <a:latin typeface="Verdana"/>
              </a:rPr>
              <a:t>Maintaining small pockets of natural scrub and trees within crop fields provides essential shelter, allowing birds to forage deep into commercial cropland.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58A897A-AF78-310E-DEA4-CB3EF67918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3004"/>
          <a:stretch>
            <a:fillRect/>
          </a:stretch>
        </p:blipFill>
        <p:spPr>
          <a:xfrm>
            <a:off x="7212849" y="1645920"/>
            <a:ext cx="4521646" cy="402335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033272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2D312E"/>
                </a:solidFill>
                <a:latin typeface="Georgia"/>
              </a:defRPr>
            </a:pPr>
            <a:r>
              <a:t>Organic montados and varied mosaics maximise landscape connectivity and multifunctionality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188720"/>
            <a:ext cx="11277295" cy="19050"/>
          </a:xfrm>
          <a:prstGeom prst="rect">
            <a:avLst/>
          </a:prstGeom>
          <a:solidFill>
            <a:srgbClr val="738A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277295" y="36576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8A9A86"/>
                </a:solidFill>
                <a:latin typeface="Georgia"/>
              </a:defRPr>
            </a:pPr>
            <a: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37160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 i="1">
                <a:solidFill>
                  <a:srgbClr val="2D312E"/>
                </a:solidFill>
                <a:latin typeface="Verdana"/>
              </a:rPr>
              <a:t>To measure connectivity, we calculated Sørensen similarity indexes for biological communities across land uses. An NMDS ordination model (stress = 0.11) confirmed that organic systems are the central hubs of multifunctionality.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180753"/>
              </p:ext>
            </p:extLst>
          </p:nvPr>
        </p:nvGraphicFramePr>
        <p:xfrm>
          <a:off x="467360" y="2194560"/>
          <a:ext cx="11267135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04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ctr"/>
                      <a:r>
                        <a:rPr sz="1400" b="1" i="0" dirty="0">
                          <a:solidFill>
                            <a:srgbClr val="FFFFFF"/>
                          </a:solidFill>
                          <a:latin typeface="Georgia"/>
                        </a:rPr>
                        <a:t>Landscape / Land Use</a:t>
                      </a:r>
                    </a:p>
                  </a:txBody>
                  <a:tcPr marL="127000" marR="127000" marT="101600" marB="10160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i="0" dirty="0">
                          <a:solidFill>
                            <a:srgbClr val="FFFFFF"/>
                          </a:solidFill>
                          <a:latin typeface="Georgia"/>
                        </a:rPr>
                        <a:t>Sørensen Index (Connectivity)</a:t>
                      </a:r>
                    </a:p>
                  </a:txBody>
                  <a:tcPr marL="127000" marR="127000" marT="101600" marB="10160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i="0" dirty="0">
                          <a:solidFill>
                            <a:srgbClr val="FFFFFF"/>
                          </a:solidFill>
                          <a:latin typeface="Georgia"/>
                        </a:rPr>
                        <a:t>Predator-Pollinator Match</a:t>
                      </a:r>
                    </a:p>
                  </a:txBody>
                  <a:tcPr marL="127000" marR="127000" marT="101600" marB="10160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i="0" dirty="0">
                          <a:solidFill>
                            <a:srgbClr val="FFFFFF"/>
                          </a:solidFill>
                          <a:latin typeface="Georgia"/>
                        </a:rPr>
                        <a:t>Multifunctionality Score</a:t>
                      </a:r>
                    </a:p>
                  </a:txBody>
                  <a:tcPr marL="127000" marR="127000" marT="101600" marB="10160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sz="1300" b="0" i="0">
                          <a:solidFill>
                            <a:srgbClr val="2D312E"/>
                          </a:solidFill>
                          <a:latin typeface="Verdana"/>
                        </a:rPr>
                        <a:t>Organic Montados (Cork-Oak)</a:t>
                      </a:r>
                    </a:p>
                  </a:txBody>
                  <a:tcPr marL="127000" marR="127000" marT="101600" marB="101600">
                    <a:solidFill>
                      <a:srgbClr val="FC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 i="0">
                          <a:solidFill>
                            <a:srgbClr val="C86446"/>
                          </a:solidFill>
                          <a:latin typeface="Verdana"/>
                        </a:rPr>
                        <a:t>0.68 (Highest)</a:t>
                      </a:r>
                    </a:p>
                  </a:txBody>
                  <a:tcPr marL="127000" marR="127000" marT="101600" marB="101600">
                    <a:solidFill>
                      <a:srgbClr val="FC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i="0">
                          <a:solidFill>
                            <a:srgbClr val="2D312E"/>
                          </a:solidFill>
                          <a:latin typeface="Verdana"/>
                        </a:rPr>
                        <a:t>Optimal Co-existence</a:t>
                      </a:r>
                    </a:p>
                  </a:txBody>
                  <a:tcPr marL="127000" marR="127000" marT="101600" marB="101600">
                    <a:solidFill>
                      <a:srgbClr val="FC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 i="0">
                          <a:solidFill>
                            <a:srgbClr val="C86446"/>
                          </a:solidFill>
                          <a:latin typeface="Verdana"/>
                        </a:rPr>
                        <a:t>Excellent (Central Hub)</a:t>
                      </a:r>
                    </a:p>
                  </a:txBody>
                  <a:tcPr marL="127000" marR="127000" marT="101600" marB="101600">
                    <a:solidFill>
                      <a:srgbClr val="FC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sz="1300" b="0" i="0">
                          <a:solidFill>
                            <a:srgbClr val="2D312E"/>
                          </a:solidFill>
                          <a:latin typeface="Verdana"/>
                        </a:rPr>
                        <a:t>Mixed Agroecological Mosaics</a:t>
                      </a:r>
                    </a:p>
                  </a:txBody>
                  <a:tcPr marL="127000" marR="127000" marT="101600" marB="101600">
                    <a:solidFill>
                      <a:srgbClr val="F9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 i="0">
                          <a:solidFill>
                            <a:srgbClr val="2D312E"/>
                          </a:solidFill>
                          <a:latin typeface="Verdana"/>
                        </a:rPr>
                        <a:t>0.52 (High)</a:t>
                      </a:r>
                    </a:p>
                  </a:txBody>
                  <a:tcPr marL="127000" marR="127000" marT="101600" marB="101600">
                    <a:solidFill>
                      <a:srgbClr val="F9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i="0">
                          <a:solidFill>
                            <a:srgbClr val="2D312E"/>
                          </a:solidFill>
                          <a:latin typeface="Verdana"/>
                        </a:rPr>
                        <a:t>Strong Seasonal Sync</a:t>
                      </a:r>
                    </a:p>
                  </a:txBody>
                  <a:tcPr marL="127000" marR="127000" marT="101600" marB="101600">
                    <a:solidFill>
                      <a:srgbClr val="F9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 i="0">
                          <a:solidFill>
                            <a:srgbClr val="2D312E"/>
                          </a:solidFill>
                          <a:latin typeface="Verdana"/>
                        </a:rPr>
                        <a:t>High (Secondary Hub)</a:t>
                      </a:r>
                    </a:p>
                  </a:txBody>
                  <a:tcPr marL="127000" marR="127000" marT="101600" marB="101600">
                    <a:solidFill>
                      <a:srgbClr val="F9F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sz="1300" b="0" i="0">
                          <a:solidFill>
                            <a:srgbClr val="2D312E"/>
                          </a:solidFill>
                          <a:latin typeface="Verdana"/>
                        </a:rPr>
                        <a:t>Conventional Intensive Vineyards</a:t>
                      </a:r>
                    </a:p>
                  </a:txBody>
                  <a:tcPr marL="127000" marR="127000" marT="101600" marB="101600">
                    <a:solidFill>
                      <a:srgbClr val="FC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 i="0">
                          <a:solidFill>
                            <a:srgbClr val="2D312E"/>
                          </a:solidFill>
                          <a:latin typeface="Verdana"/>
                        </a:rPr>
                        <a:t>0.39 (Poor)</a:t>
                      </a:r>
                    </a:p>
                  </a:txBody>
                  <a:tcPr marL="127000" marR="127000" marT="101600" marB="101600">
                    <a:solidFill>
                      <a:srgbClr val="FC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i="0">
                          <a:solidFill>
                            <a:srgbClr val="2D312E"/>
                          </a:solidFill>
                          <a:latin typeface="Verdana"/>
                        </a:rPr>
                        <a:t>Severe Seasonal Mismatch</a:t>
                      </a:r>
                    </a:p>
                  </a:txBody>
                  <a:tcPr marL="127000" marR="127000" marT="101600" marB="101600">
                    <a:solidFill>
                      <a:srgbClr val="FCFA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 i="0" dirty="0">
                          <a:solidFill>
                            <a:srgbClr val="2D312E"/>
                          </a:solidFill>
                          <a:latin typeface="Verdana"/>
                        </a:rPr>
                        <a:t>Low (Isolated System)</a:t>
                      </a:r>
                    </a:p>
                  </a:txBody>
                  <a:tcPr marL="127000" marR="127000" marT="101600" marB="101600">
                    <a:solidFill>
                      <a:srgbClr val="FC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" y="5303520"/>
            <a:ext cx="112772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0" i="1">
                <a:solidFill>
                  <a:srgbClr val="8A9A86"/>
                </a:solidFill>
                <a:latin typeface="Verdana"/>
              </a:rPr>
              <a:t>*Note: Sørensen index measures species similarity (0 to 1). NMDS ordination stress = 0.11 indicating a highly reliable model fit of landscape multifunctionality.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033272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2D312E"/>
                </a:solidFill>
                <a:latin typeface="Georgia"/>
              </a:defRPr>
            </a:pPr>
            <a:r>
              <a:t>Three targeted management actions reconcile ecological health with farm productivity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188720"/>
            <a:ext cx="11277295" cy="19050"/>
          </a:xfrm>
          <a:prstGeom prst="rect">
            <a:avLst/>
          </a:prstGeom>
          <a:solidFill>
            <a:srgbClr val="738A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277295" y="36576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8A9A86"/>
                </a:solidFill>
                <a:latin typeface="Georgia"/>
              </a:defRPr>
            </a:pPr>
            <a:r>
              <a:t>09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22400"/>
            <a:ext cx="3474720" cy="2551430"/>
          </a:xfrm>
          <a:prstGeom prst="roundRect">
            <a:avLst/>
          </a:prstGeom>
          <a:solidFill>
            <a:srgbClr val="FCFAF7"/>
          </a:solidFill>
          <a:ln w="19050">
            <a:solidFill>
              <a:srgbClr val="738A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just">
              <a:spcAft>
                <a:spcPts val="1200"/>
              </a:spcAft>
            </a:pPr>
            <a:r>
              <a:rPr sz="1800" b="1" i="0" dirty="0">
                <a:solidFill>
                  <a:srgbClr val="C86446"/>
                </a:solidFill>
                <a:latin typeface="Georgia"/>
              </a:rPr>
              <a:t>1. Preserve Small
</a:t>
            </a:r>
            <a:r>
              <a:rPr sz="1800" b="1" i="0" dirty="0" err="1">
                <a:solidFill>
                  <a:srgbClr val="C86446"/>
                </a:solidFill>
                <a:latin typeface="Georgia"/>
              </a:rPr>
              <a:t>Montado</a:t>
            </a:r>
            <a:r>
              <a:rPr sz="1800" b="1" i="0" dirty="0">
                <a:solidFill>
                  <a:srgbClr val="C86446"/>
                </a:solidFill>
                <a:latin typeface="Georgia"/>
              </a:rPr>
              <a:t> Patches</a:t>
            </a:r>
          </a:p>
          <a:p>
            <a:pPr algn="just"/>
            <a:r>
              <a:rPr sz="1200" b="1" i="0" dirty="0">
                <a:solidFill>
                  <a:srgbClr val="2D312E"/>
                </a:solidFill>
                <a:latin typeface="Verdana"/>
              </a:rPr>
              <a:t>• Safeguard Ecological Hubs:
</a:t>
            </a:r>
            <a:r>
              <a:rPr sz="1200" b="0" i="0" dirty="0">
                <a:solidFill>
                  <a:srgbClr val="2D312E"/>
                </a:solidFill>
                <a:latin typeface="Verdana"/>
              </a:rPr>
              <a:t>Ensure complete legal protection for remaining isolated patches of old cork-oak woodlands (</a:t>
            </a:r>
            <a:r>
              <a:rPr sz="1200" b="0" i="0" dirty="0" err="1">
                <a:solidFill>
                  <a:srgbClr val="2D312E"/>
                </a:solidFill>
                <a:latin typeface="Verdana"/>
              </a:rPr>
              <a:t>montados</a:t>
            </a:r>
            <a:r>
              <a:rPr sz="1200" b="0" i="0" dirty="0">
                <a:solidFill>
                  <a:srgbClr val="2D312E"/>
                </a:solidFill>
                <a:latin typeface="Verdana"/>
              </a:rPr>
              <a:t>) within commercial farms, maintaining mature tree canopies as vital local wildlife refuges.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97680" y="1422400"/>
            <a:ext cx="3474720" cy="2551430"/>
          </a:xfrm>
          <a:prstGeom prst="roundRect">
            <a:avLst/>
          </a:prstGeom>
          <a:solidFill>
            <a:srgbClr val="FCFAF7"/>
          </a:solidFill>
          <a:ln w="19050">
            <a:solidFill>
              <a:srgbClr val="738A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just">
              <a:spcAft>
                <a:spcPts val="1200"/>
              </a:spcAft>
            </a:pPr>
            <a:r>
              <a:rPr sz="1800" b="1" i="0">
                <a:solidFill>
                  <a:srgbClr val="C86446"/>
                </a:solidFill>
                <a:latin typeface="Georgia"/>
              </a:rPr>
              <a:t>2. Restore Riparian
Green Corridors</a:t>
            </a:r>
          </a:p>
          <a:p>
            <a:pPr algn="just"/>
            <a:r>
              <a:rPr sz="1200" b="1" i="0">
                <a:solidFill>
                  <a:srgbClr val="2D312E"/>
                </a:solidFill>
                <a:latin typeface="Verdana"/>
              </a:rPr>
              <a:t>• Expand Buffer Strips:
</a:t>
            </a:r>
            <a:r>
              <a:rPr sz="1200" b="0" i="0">
                <a:solidFill>
                  <a:srgbClr val="2D312E"/>
                </a:solidFill>
                <a:latin typeface="Verdana"/>
              </a:rPr>
              <a:t>Establish and widen vegetated riparian buffer strips along rivers. Restricting pesticide spraying within 10 metres of these riverbanks will protect insect predator reservoirs and enhance water quality.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38160" y="1422400"/>
            <a:ext cx="3474720" cy="2551430"/>
          </a:xfrm>
          <a:prstGeom prst="roundRect">
            <a:avLst/>
          </a:prstGeom>
          <a:solidFill>
            <a:srgbClr val="FCFAF7"/>
          </a:solidFill>
          <a:ln w="19050">
            <a:solidFill>
              <a:srgbClr val="738A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just">
              <a:spcAft>
                <a:spcPts val="1200"/>
              </a:spcAft>
            </a:pPr>
            <a:r>
              <a:rPr sz="1800" b="1" i="0">
                <a:solidFill>
                  <a:srgbClr val="C86446"/>
                </a:solidFill>
                <a:latin typeface="Georgia"/>
              </a:rPr>
              <a:t>3. Sowing Cover
Crops in Inter-rows</a:t>
            </a:r>
          </a:p>
          <a:p>
            <a:pPr algn="just"/>
            <a:r>
              <a:rPr sz="1200" b="1" i="0">
                <a:solidFill>
                  <a:srgbClr val="2D312E"/>
                </a:solidFill>
                <a:latin typeface="Verdana"/>
              </a:rPr>
              <a:t>• Active Understory:
</a:t>
            </a:r>
            <a:r>
              <a:rPr sz="1200" b="0" i="0">
                <a:solidFill>
                  <a:srgbClr val="2D312E"/>
                </a:solidFill>
                <a:latin typeface="Verdana"/>
              </a:rPr>
              <a:t>Incentivise farmers to plant biodiverse, native cover crops between rows of grapes and almonds. This simple practice maximises soil health, prevents erosion, and supports massive pollinator peaks.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C3A67C7-EC0F-1324-BC3F-D134D55EB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160" y="4064169"/>
            <a:ext cx="3474720" cy="260904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621113C-F479-1C0B-4071-BD8BE08F94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0" y="4064170"/>
            <a:ext cx="3474720" cy="260904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C1BA6694-1BBD-CB27-693F-957B8258BE5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7334" r="26241"/>
          <a:stretch>
            <a:fillRect/>
          </a:stretch>
        </p:blipFill>
        <p:spPr>
          <a:xfrm>
            <a:off x="457200" y="4064167"/>
            <a:ext cx="3474720" cy="260904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77295" y="36576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FCFAF7"/>
                </a:solidFill>
                <a:latin typeface="Georgia"/>
              </a:defRPr>
            </a:pPr>
            <a: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446" y="674261"/>
            <a:ext cx="10800000" cy="3703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400"/>
              </a:spcAft>
            </a:pPr>
            <a:r>
              <a:rPr sz="3200" b="1" i="0" dirty="0">
                <a:solidFill>
                  <a:srgbClr val="2B523A"/>
                </a:solidFill>
                <a:latin typeface="Georgia"/>
              </a:rPr>
              <a:t>In Summary:
</a:t>
            </a:r>
            <a:r>
              <a:rPr b="0" i="0" dirty="0">
                <a:solidFill>
                  <a:srgbClr val="2B523A"/>
                </a:solidFill>
                <a:latin typeface="Verdana"/>
              </a:rPr>
              <a:t>Managing Mediterranean agricultural landscapes as complex mosaics is a highly viable, scalable Nature-</a:t>
            </a:r>
            <a:r>
              <a:rPr lang="pt-PT" b="0" i="0" dirty="0">
                <a:solidFill>
                  <a:srgbClr val="2B523A"/>
                </a:solidFill>
                <a:latin typeface="Verdana"/>
              </a:rPr>
              <a:t>b</a:t>
            </a:r>
            <a:r>
              <a:rPr b="0" i="0" dirty="0" err="1">
                <a:solidFill>
                  <a:srgbClr val="2B523A"/>
                </a:solidFill>
                <a:latin typeface="Verdana"/>
              </a:rPr>
              <a:t>ased</a:t>
            </a:r>
            <a:r>
              <a:rPr b="0" i="0" dirty="0">
                <a:solidFill>
                  <a:srgbClr val="2B523A"/>
                </a:solidFill>
                <a:latin typeface="Verdana"/>
              </a:rPr>
              <a:t> Solution. Protecting natural fragments, restoring riparian buffer strips, and </a:t>
            </a:r>
            <a:r>
              <a:rPr b="0" i="0" dirty="0" err="1">
                <a:solidFill>
                  <a:srgbClr val="2B523A"/>
                </a:solidFill>
                <a:latin typeface="Verdana"/>
              </a:rPr>
              <a:t>incentivising</a:t>
            </a:r>
            <a:r>
              <a:rPr b="0" i="0" dirty="0">
                <a:solidFill>
                  <a:srgbClr val="2B523A"/>
                </a:solidFill>
                <a:latin typeface="Verdana"/>
              </a:rPr>
              <a:t> organic cover cropping can fully reconcile farming with biodiversity conservation.</a:t>
            </a:r>
            <a:endParaRPr lang="pt-PT" b="0" i="0" dirty="0">
              <a:solidFill>
                <a:srgbClr val="2B523A"/>
              </a:solidFill>
              <a:latin typeface="Verdana"/>
            </a:endParaRPr>
          </a:p>
          <a:p>
            <a:pPr>
              <a:spcAft>
                <a:spcPts val="1400"/>
              </a:spcAft>
            </a:pPr>
            <a:endParaRPr lang="pt-PT" sz="1300" dirty="0">
              <a:solidFill>
                <a:srgbClr val="2B523A"/>
              </a:solidFill>
              <a:latin typeface="Verdana"/>
            </a:endParaRPr>
          </a:p>
          <a:p>
            <a:pPr>
              <a:spcAft>
                <a:spcPts val="1400"/>
              </a:spcAft>
            </a:pPr>
            <a:endParaRPr sz="1300" b="0" i="0" dirty="0">
              <a:solidFill>
                <a:srgbClr val="2B523A"/>
              </a:solidFill>
              <a:latin typeface="Verdana"/>
            </a:endParaRPr>
          </a:p>
          <a:p>
            <a:r>
              <a:rPr sz="1800" b="1" i="0" dirty="0">
                <a:solidFill>
                  <a:srgbClr val="2B523A"/>
                </a:solidFill>
                <a:latin typeface="Georgia"/>
              </a:rPr>
              <a:t>Thank you very much for your time!
Questions are welcome.</a:t>
            </a:r>
          </a:p>
          <a:p>
            <a:pPr>
              <a:spcBef>
                <a:spcPts val="1200"/>
              </a:spcBef>
            </a:pPr>
            <a:r>
              <a:rPr sz="1200" b="1" i="0" dirty="0">
                <a:solidFill>
                  <a:srgbClr val="2B523A"/>
                </a:solidFill>
                <a:latin typeface="Verdana"/>
              </a:rPr>
              <a:t>Contact Email: </a:t>
            </a:r>
            <a:r>
              <a:rPr sz="1200" b="1" i="0" dirty="0" err="1">
                <a:solidFill>
                  <a:srgbClr val="2B523A"/>
                </a:solidFill>
                <a:latin typeface="Verdana"/>
              </a:rPr>
              <a:t>monicap</a:t>
            </a:r>
            <a:r>
              <a:rPr lang="pt-PT" sz="1200" b="1" i="0" dirty="0" err="1">
                <a:solidFill>
                  <a:srgbClr val="2B523A"/>
                </a:solidFill>
                <a:latin typeface="Verdana"/>
              </a:rPr>
              <a:t>into</a:t>
            </a:r>
            <a:r>
              <a:rPr sz="1200" b="1" i="0" dirty="0">
                <a:solidFill>
                  <a:srgbClr val="2B523A"/>
                </a:solidFill>
                <a:latin typeface="Verdana"/>
              </a:rPr>
              <a:t>@utad.pt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5847" y="4803215"/>
            <a:ext cx="10800000" cy="960121"/>
          </a:xfrm>
          <a:prstGeom prst="roundRect">
            <a:avLst/>
          </a:prstGeom>
          <a:solidFill>
            <a:srgbClr val="FCFAF7"/>
          </a:solidFill>
          <a:ln w="12700">
            <a:solidFill>
              <a:srgbClr val="C864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37160" rIns="137160" bIns="137160" rtlCol="0" anchor="ctr"/>
          <a:lstStyle/>
          <a:p>
            <a:pPr algn="ctr"/>
            <a:r>
              <a:rPr sz="1200" b="1" i="0" dirty="0">
                <a:solidFill>
                  <a:srgbClr val="C86446"/>
                </a:solidFill>
                <a:latin typeface="Georgia"/>
              </a:rPr>
              <a:t>National Funding Acknowledgements:</a:t>
            </a:r>
            <a:r>
              <a:rPr lang="pt-PT" sz="1200" b="1" i="0" dirty="0">
                <a:solidFill>
                  <a:srgbClr val="C86446"/>
                </a:solidFill>
                <a:latin typeface="Georgia"/>
              </a:rPr>
              <a:t> </a:t>
            </a:r>
            <a:r>
              <a:rPr lang="en-US" sz="1000" b="0" i="0" dirty="0">
                <a:solidFill>
                  <a:srgbClr val="2D312E"/>
                </a:solidFill>
                <a:latin typeface="Verdana"/>
              </a:rPr>
              <a:t>This work is supported by National Funds by FCT – Portuguese Foundation for Science and Technology, under the projects UID/04033/2025: Centre for the Research and Technology of </a:t>
            </a:r>
            <a:r>
              <a:rPr lang="en-US" sz="1000" b="0" i="0" dirty="0" err="1">
                <a:solidFill>
                  <a:srgbClr val="2D312E"/>
                </a:solidFill>
                <a:latin typeface="Verdana"/>
              </a:rPr>
              <a:t>Agro</a:t>
            </a:r>
            <a:r>
              <a:rPr lang="en-US" sz="1000" b="0" i="0" dirty="0">
                <a:solidFill>
                  <a:srgbClr val="2D312E"/>
                </a:solidFill>
                <a:latin typeface="Verdana"/>
              </a:rPr>
              <a:t>-Environmental and Biological Sciences and LA/P/0126/2025 (https://doi.org/10.54499/LA/P/0126/2020). Mónica Pinto thanks to FCT funding PRT/BD/154865/2023 (https://doi.org/10.54499/PRT/BD/154865/2023).</a:t>
            </a:r>
            <a:endParaRPr sz="1000" b="1" i="0" dirty="0">
              <a:solidFill>
                <a:srgbClr val="2D312E"/>
              </a:solidFill>
              <a:latin typeface="Verdana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95847" y="5796280"/>
            <a:ext cx="10800000" cy="960120"/>
          </a:xfrm>
          <a:prstGeom prst="roundRect">
            <a:avLst/>
          </a:prstGeom>
          <a:solidFill>
            <a:srgbClr val="FCFAF7"/>
          </a:solidFill>
          <a:ln w="12700">
            <a:solidFill>
              <a:srgbClr val="738A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61A6FBCC-D92E-A3F1-5572-DD8314A4EFF5}"/>
              </a:ext>
            </a:extLst>
          </p:cNvPr>
          <p:cNvGrpSpPr/>
          <p:nvPr/>
        </p:nvGrpSpPr>
        <p:grpSpPr>
          <a:xfrm>
            <a:off x="1117675" y="5935204"/>
            <a:ext cx="9956344" cy="682272"/>
            <a:chOff x="723349" y="5897880"/>
            <a:chExt cx="9956344" cy="682272"/>
          </a:xfrm>
        </p:grpSpPr>
        <p:pic>
          <p:nvPicPr>
            <p:cNvPr id="9" name="Picture 16" descr="UNIVERSITY OF TRÁS-OS-MONTES &amp; ALTO DOURO - UTAD (Portugal) - INCLUSEA">
              <a:extLst>
                <a:ext uri="{FF2B5EF4-FFF2-40B4-BE49-F238E27FC236}">
                  <a16:creationId xmlns:a16="http://schemas.microsoft.com/office/drawing/2014/main" id="{3FCDB239-8905-E0A3-52C2-4171CA103C6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4903"/>
            <a:stretch/>
          </p:blipFill>
          <p:spPr bwMode="auto">
            <a:xfrm>
              <a:off x="723349" y="6082692"/>
              <a:ext cx="1800000" cy="304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8" descr="Logo - FCT — Escola Superior de Saúde">
              <a:extLst>
                <a:ext uri="{FF2B5EF4-FFF2-40B4-BE49-F238E27FC236}">
                  <a16:creationId xmlns:a16="http://schemas.microsoft.com/office/drawing/2014/main" id="{48138365-A678-F7DB-29E7-281259A6C2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4335" y="5984802"/>
              <a:ext cx="1440000" cy="456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Imagem 10" descr="Ino4Agro">
              <a:extLst>
                <a:ext uri="{FF2B5EF4-FFF2-40B4-BE49-F238E27FC236}">
                  <a16:creationId xmlns:a16="http://schemas.microsoft.com/office/drawing/2014/main" id="{71C5B381-9C01-D35A-B73D-5F6A0D7B2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0735" y="5996763"/>
              <a:ext cx="1224000" cy="5431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Imagem 11" descr="Uma imagem com Gráficos, arte, design&#10;&#10;Descrição gerada automaticamente">
              <a:extLst>
                <a:ext uri="{FF2B5EF4-FFF2-40B4-BE49-F238E27FC236}">
                  <a16:creationId xmlns:a16="http://schemas.microsoft.com/office/drawing/2014/main" id="{D4BAF8FB-E87E-8B6D-6B8E-582B4C730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63520" y="6002805"/>
              <a:ext cx="1273640" cy="576000"/>
            </a:xfrm>
            <a:prstGeom prst="rect">
              <a:avLst/>
            </a:prstGeom>
          </p:spPr>
        </p:pic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8B38F88A-E09D-EF2D-7458-B844A8D802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5735" y="6082692"/>
              <a:ext cx="1800000" cy="331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About Us – Harnessing Nature">
              <a:extLst>
                <a:ext uri="{FF2B5EF4-FFF2-40B4-BE49-F238E27FC236}">
                  <a16:creationId xmlns:a16="http://schemas.microsoft.com/office/drawing/2014/main" id="{37E358EF-8385-BDBD-DF9B-84845832A9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23693" y="5897880"/>
              <a:ext cx="1656000" cy="682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2206</Words>
  <Application>Microsoft Office PowerPoint</Application>
  <PresentationFormat>Ecrã Panorâmico</PresentationFormat>
  <Paragraphs>149</Paragraphs>
  <Slides>9</Slides>
  <Notes>9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4" baseType="lpstr">
      <vt:lpstr>Arial</vt:lpstr>
      <vt:lpstr>Calibri</vt:lpstr>
      <vt:lpstr>Georgia</vt:lpstr>
      <vt:lpstr>Verdana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Mónica Pinto</dc:creator>
  <cp:keywords/>
  <dc:description>generated using python-pptx</dc:description>
  <cp:lastModifiedBy>Mónica Patrícia Quelhas Pinto</cp:lastModifiedBy>
  <cp:revision>4</cp:revision>
  <dcterms:created xsi:type="dcterms:W3CDTF">2013-01-27T09:14:16Z</dcterms:created>
  <dcterms:modified xsi:type="dcterms:W3CDTF">2026-09-27T16:49:24Z</dcterms:modified>
  <cp:category/>
</cp:coreProperties>
</file>